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70" r:id="rId2"/>
    <p:sldId id="375" r:id="rId3"/>
    <p:sldId id="319" r:id="rId4"/>
    <p:sldId id="366" r:id="rId5"/>
    <p:sldId id="351" r:id="rId6"/>
    <p:sldId id="389" r:id="rId7"/>
    <p:sldId id="376" r:id="rId8"/>
    <p:sldId id="386" r:id="rId9"/>
    <p:sldId id="381" r:id="rId10"/>
    <p:sldId id="382" r:id="rId11"/>
    <p:sldId id="388" r:id="rId12"/>
    <p:sldId id="390" r:id="rId13"/>
    <p:sldId id="384" r:id="rId14"/>
    <p:sldId id="37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70"/>
            <p14:sldId id="375"/>
            <p14:sldId id="319"/>
            <p14:sldId id="366"/>
            <p14:sldId id="351"/>
            <p14:sldId id="389"/>
            <p14:sldId id="376"/>
            <p14:sldId id="386"/>
            <p14:sldId id="381"/>
            <p14:sldId id="382"/>
            <p14:sldId id="388"/>
            <p14:sldId id="390"/>
            <p14:sldId id="384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EAF5FA"/>
    <a:srgbClr val="94BED8"/>
    <a:srgbClr val="72A2DC"/>
    <a:srgbClr val="FFFFDD"/>
    <a:srgbClr val="D2F3FA"/>
    <a:srgbClr val="CCFFFF"/>
    <a:srgbClr val="DEEAB4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9380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\tom1\USERS\&#1041;&#1059;&#1061;&#1043;&#1040;&#1051;&#1058;&#1045;&#1056;&#1048;&#1071;\&#1041;&#1070;&#1044;&#1046;&#1045;&#1058;%202023-2025\&#1041;&#1070;&#1044;&#1046;&#1045;&#1058;%20&#1076;&#1083;&#1103;%20&#1075;&#1088;&#1072;&#1078;&#1076;&#1072;&#1085;%202023-2025\&#1044;&#1048;&#1040;&#1043;&#1056;&#1040;&#1052;&#1052;&#1040;%20&#1088;&#1072;&#1089;&#1093;&#1086;&#1076;&#1099;%20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\tom1\USERS\&#1041;&#1059;&#1061;&#1043;&#1040;&#1051;&#1058;&#1045;&#1056;&#1048;&#1071;\&#1041;&#1070;&#1044;&#1046;&#1045;&#1058;%202023-2025\&#1041;&#1070;&#1044;&#1046;&#1045;&#1058;%20&#1076;&#1083;&#1103;%20&#1075;&#1088;&#1072;&#1078;&#1076;&#1072;&#1085;%202023-2025\&#1044;&#1048;&#1040;&#1043;&#1056;&#1040;&#1052;&#1052;&#1040;%20&#1088;&#1072;&#1089;&#1093;&#1086;&#1076;&#1099;%202022%20&#1090;&#1099;&#1089;%20&#1088;&#1091;&#107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2\tom1\USERS\&#1041;&#1059;&#1061;&#1043;&#1040;&#1051;&#1058;&#1045;&#1056;&#1048;&#1071;\&#1041;&#1070;&#1044;&#1046;&#1045;&#1058;%202024-2026\&#1041;&#1070;&#1044;&#1046;&#1045;&#1058;%20&#1076;&#1083;&#1103;%20&#1075;&#1088;&#1072;&#1078;&#1076;&#1072;&#1085;%202024-2026\&#1044;&#1048;&#1040;&#1043;&#1056;&#1040;&#1052;&#1052;&#1040;%20&#1088;&#1072;&#1089;&#1093;&#1086;&#1076;&#1099;%202024-2026%20&#1084;&#1083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pattFill prst="ltHorz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73527170583752"/>
          <c:y val="3.8600671587406835E-2"/>
          <c:w val="0.63889727947829045"/>
          <c:h val="0.874301022930663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'расх+дох'!$B$4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effectLst>
              <a:innerShdw blurRad="114300">
                <a:schemeClr val="tx2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3584708923143308E-2"/>
                  <c:y val="-1.267225705654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55-4ACC-BA6F-6012A8B33499}"/>
                </c:ext>
              </c:extLst>
            </c:dLbl>
            <c:dLbl>
              <c:idx val="1"/>
              <c:layout>
                <c:manualLayout>
                  <c:x val="-2.3378119758177048E-2"/>
                  <c:y val="-1.21438200382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55-4ACC-BA6F-6012A8B33499}"/>
                </c:ext>
              </c:extLst>
            </c:dLbl>
            <c:dLbl>
              <c:idx val="2"/>
              <c:layout>
                <c:manualLayout>
                  <c:x val="2.2334667182995642E-2"/>
                  <c:y val="-6.600660066006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55-4ACC-BA6F-6012A8B33499}"/>
                </c:ext>
              </c:extLst>
            </c:dLbl>
            <c:dLbl>
              <c:idx val="3"/>
              <c:layout>
                <c:manualLayout>
                  <c:x val="1.1037525675283643E-2"/>
                  <c:y val="-1.738374381782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55-4ACC-BA6F-6012A8B33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'расх+дох'!$C$3:$E$3</c:f>
              <c:strCache>
                <c:ptCount val="3"/>
                <c:pt idx="0">
                  <c:v>2024 (план)</c:v>
                </c:pt>
                <c:pt idx="1">
                  <c:v>2025 (план)</c:v>
                </c:pt>
                <c:pt idx="2">
                  <c:v>2026 (план)</c:v>
                </c:pt>
              </c:strCache>
            </c:strRef>
          </c:cat>
          <c:val>
            <c:numRef>
              <c:f>'расх+дох'!$C$4:$E$4</c:f>
              <c:numCache>
                <c:formatCode>#,##0.0</c:formatCode>
                <c:ptCount val="3"/>
                <c:pt idx="0">
                  <c:v>193438.5</c:v>
                </c:pt>
                <c:pt idx="1">
                  <c:v>178171.3</c:v>
                </c:pt>
                <c:pt idx="2">
                  <c:v>169167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5-4ACC-BA6F-6012A8B33499}"/>
            </c:ext>
          </c:extLst>
        </c:ser>
        <c:ser>
          <c:idx val="1"/>
          <c:order val="1"/>
          <c:tx>
            <c:strRef>
              <c:f>'расх+дох'!$B$5</c:f>
              <c:strCache>
                <c:ptCount val="1"/>
                <c:pt idx="0">
                  <c:v>РАСХОДЫ</c:v>
                </c:pt>
              </c:strCache>
            </c:strRef>
          </c:tx>
          <c:spPr>
            <a:effectLst>
              <a:innerShdw blurRad="114300">
                <a:schemeClr val="accent2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0999448466855206E-2"/>
                  <c:y val="-1.473740287414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55-4ACC-BA6F-6012A8B33499}"/>
                </c:ext>
              </c:extLst>
            </c:dLbl>
            <c:dLbl>
              <c:idx val="1"/>
              <c:layout>
                <c:manualLayout>
                  <c:x val="3.4656465259279255E-2"/>
                  <c:y val="-1.249551726826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55-4ACC-BA6F-6012A8B33499}"/>
                </c:ext>
              </c:extLst>
            </c:dLbl>
            <c:dLbl>
              <c:idx val="2"/>
              <c:layout>
                <c:manualLayout>
                  <c:x val="4.0258198146918459E-2"/>
                  <c:y val="-1.249551726826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55-4ACC-BA6F-6012A8B33499}"/>
                </c:ext>
              </c:extLst>
            </c:dLbl>
            <c:dLbl>
              <c:idx val="3"/>
              <c:layout>
                <c:manualLayout>
                  <c:x val="3.9735092431021114E-2"/>
                  <c:y val="-3.12907388720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55-4ACC-BA6F-6012A8B33499}"/>
                </c:ext>
              </c:extLst>
            </c:dLbl>
            <c:dLbl>
              <c:idx val="4"/>
              <c:layout>
                <c:manualLayout>
                  <c:x val="3.1796497077559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55-4ACC-BA6F-6012A8B33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'расх+дох'!$C$3:$E$3</c:f>
              <c:strCache>
                <c:ptCount val="3"/>
                <c:pt idx="0">
                  <c:v>2024 (план)</c:v>
                </c:pt>
                <c:pt idx="1">
                  <c:v>2025 (план)</c:v>
                </c:pt>
                <c:pt idx="2">
                  <c:v>2026 (план)</c:v>
                </c:pt>
              </c:strCache>
            </c:strRef>
          </c:cat>
          <c:val>
            <c:numRef>
              <c:f>'расх+дох'!$C$5:$E$5</c:f>
              <c:numCache>
                <c:formatCode>#,##0.0</c:formatCode>
                <c:ptCount val="3"/>
                <c:pt idx="0">
                  <c:v>277265.40000000002</c:v>
                </c:pt>
                <c:pt idx="1">
                  <c:v>212915.20000000001</c:v>
                </c:pt>
                <c:pt idx="2">
                  <c:v>105372.6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55-4ACC-BA6F-6012A8B33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628800"/>
        <c:axId val="127630336"/>
        <c:axId val="0"/>
      </c:bar3DChart>
      <c:catAx>
        <c:axId val="12762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PT Astra Serif" pitchFamily="18" charset="-52"/>
                <a:ea typeface="PT Astra Serif" pitchFamily="18" charset="-52"/>
              </a:defRPr>
            </a:pPr>
            <a:endParaRPr lang="ru-RU"/>
          </a:p>
        </c:txPr>
        <c:crossAx val="127630336"/>
        <c:crosses val="autoZero"/>
        <c:auto val="1"/>
        <c:lblAlgn val="ctr"/>
        <c:lblOffset val="100"/>
        <c:noMultiLvlLbl val="0"/>
      </c:catAx>
      <c:valAx>
        <c:axId val="1276303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7628800"/>
        <c:crosses val="autoZero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77339800145463744"/>
          <c:y val="0.61988331904056548"/>
          <c:w val="0.21388343554391037"/>
          <c:h val="0.1952744687829025"/>
        </c:manualLayout>
      </c:layout>
      <c:overlay val="0"/>
      <c:txPr>
        <a:bodyPr/>
        <a:lstStyle/>
        <a:p>
          <a:pPr>
            <a:defRPr b="1">
              <a:latin typeface="PT Astra Serif" pitchFamily="18" charset="-52"/>
              <a:ea typeface="PT Astra Serif" pitchFamily="18" charset="-52"/>
            </a:defRPr>
          </a:pPr>
          <a:endParaRPr lang="ru-RU"/>
        </a:p>
      </c:txPr>
    </c:legend>
    <c:plotVisOnly val="1"/>
    <c:dispBlanksAs val="gap"/>
    <c:showDLblsOverMax val="0"/>
  </c:chart>
  <c:spPr>
    <a:ln w="12700">
      <a:solidFill>
        <a:schemeClr val="accent2">
          <a:lumMod val="50000"/>
        </a:schemeClr>
      </a:solidFill>
    </a:ln>
    <a:effectLst>
      <a:glow rad="63500">
        <a:schemeClr val="accent2">
          <a:satMod val="175000"/>
          <a:alpha val="40000"/>
        </a:schemeClr>
      </a:glow>
      <a:innerShdw blurRad="114300">
        <a:prstClr val="black"/>
      </a:inn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lang="ru-RU" sz="1800" b="1" kern="1200">
          <a:solidFill>
            <a:srgbClr val="002060"/>
          </a:solidFill>
          <a:latin typeface="PT Astra Serif" pitchFamily="18" charset="-52"/>
          <a:ea typeface="PT Astra Serif" pitchFamily="18" charset="-52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3527170583752"/>
          <c:y val="1.7634787737244348E-2"/>
          <c:w val="0.63889727947829045"/>
          <c:h val="0.927633249568357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3527170583752"/>
          <c:y val="1.7634787737244348E-2"/>
          <c:w val="0.63889727947829045"/>
          <c:h val="0.927633249568357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27066845651927E-2"/>
          <c:y val="0.13055555555555556"/>
          <c:w val="0.47497879558948264"/>
          <c:h val="0.777777777777777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F4B4B">
                  <a:alpha val="72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379-4EF4-95F1-9E22953570B7}"/>
              </c:ext>
            </c:extLst>
          </c:dPt>
          <c:dPt>
            <c:idx val="1"/>
            <c:bubble3D val="0"/>
            <c:spPr>
              <a:solidFill>
                <a:srgbClr val="92D050">
                  <a:alpha val="66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379-4EF4-95F1-9E22953570B7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  <a:alpha val="69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379-4EF4-95F1-9E22953570B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379-4EF4-95F1-9E22953570B7}"/>
              </c:ext>
            </c:extLst>
          </c:dPt>
          <c:dPt>
            <c:idx val="4"/>
            <c:bubble3D val="0"/>
            <c:spPr>
              <a:solidFill>
                <a:srgbClr val="C69462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379-4EF4-95F1-9E22953570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97,8 </a:t>
                    </a:r>
                    <a:r>
                      <a:rPr lang="ru-RU" sz="1000" b="0" i="0" u="none" strike="noStrike" baseline="0">
                        <a:effectLst/>
                      </a:rPr>
                      <a:t>млн.руб</a:t>
                    </a:r>
                    <a:r>
                      <a:rPr lang="ru-RU"/>
                      <a:t>
35,27%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79-4EF4-95F1-9E22953570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9,0 </a:t>
                    </a:r>
                    <a:r>
                      <a:rPr lang="ru-RU" sz="1000" b="0" i="0" u="none" strike="noStrike" baseline="0">
                        <a:effectLst/>
                      </a:rPr>
                      <a:t>млн.руб</a:t>
                    </a:r>
                    <a:r>
                      <a:rPr lang="ru-RU"/>
                      <a:t>
3,26%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79-4EF4-95F1-9E22953570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4,3 </a:t>
                    </a:r>
                    <a:r>
                      <a:rPr lang="ru-RU" sz="1000" b="0" i="0" u="none" strike="noStrike" baseline="0">
                        <a:effectLst/>
                      </a:rPr>
                      <a:t>млн.руб</a:t>
                    </a:r>
                    <a:r>
                      <a:rPr lang="ru-RU"/>
                      <a:t>
1,55%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379-4EF4-95F1-9E22953570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0,04 млн.руб
0,02%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379-4EF4-95F1-9E22953570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166,1 </a:t>
                    </a:r>
                    <a:r>
                      <a:rPr lang="ru-RU" sz="1000" b="0" i="0" u="none" strike="noStrike" baseline="0">
                        <a:effectLst/>
                      </a:rPr>
                      <a:t>млн.руб</a:t>
                    </a:r>
                    <a:r>
                      <a:rPr lang="ru-RU"/>
                      <a:t>
59,90%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379-4EF4-95F1-9E22953570B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расходы!$B$5:$B$9</c:f>
              <c:strCache>
                <c:ptCount val="5"/>
                <c:pt idx="0">
                  <c:v>МП "Совершенствование управления муниципальной собственностью муниципального образования «город Ульяновск"</c:v>
                </c:pt>
                <c:pt idx="1">
                  <c:v>МП "Развитие малого и среднего предпринимательства в муниципальном образовании "город Ульяновск"</c:v>
                </c:pt>
                <c:pt idx="2">
                  <c:v>МП "Развитие туризма в муниципальном образовании "город Ульяновск"</c:v>
                </c:pt>
                <c:pt idx="3">
                  <c:v>МП "Развитие муниципальной службы в администрации города Ульяновска"</c:v>
                </c:pt>
                <c:pt idx="4">
                  <c:v>Внепрограммные мероприятия (субсидии МУП, расходы на исполнение решений судов)</c:v>
                </c:pt>
              </c:strCache>
            </c:strRef>
          </c:cat>
          <c:val>
            <c:numRef>
              <c:f>расходы!$C$5:$C$9</c:f>
              <c:numCache>
                <c:formatCode>0.00</c:formatCode>
                <c:ptCount val="5"/>
                <c:pt idx="0">
                  <c:v>97.8</c:v>
                </c:pt>
                <c:pt idx="1">
                  <c:v>9.0299999999999994</c:v>
                </c:pt>
                <c:pt idx="2">
                  <c:v>4.3099999999999996</c:v>
                </c:pt>
                <c:pt idx="3">
                  <c:v>4.3999999999999997E-2</c:v>
                </c:pt>
                <c:pt idx="4">
                  <c:v>166.1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79-4EF4-95F1-9E22953570B7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расходы!$B$5:$B$9</c:f>
              <c:strCache>
                <c:ptCount val="5"/>
                <c:pt idx="0">
                  <c:v>МП "Совершенствование управления муниципальной собственностью муниципального образования «город Ульяновск"</c:v>
                </c:pt>
                <c:pt idx="1">
                  <c:v>МП "Развитие малого и среднего предпринимательства в муниципальном образовании "город Ульяновск"</c:v>
                </c:pt>
                <c:pt idx="2">
                  <c:v>МП "Развитие туризма в муниципальном образовании "город Ульяновск"</c:v>
                </c:pt>
                <c:pt idx="3">
                  <c:v>МП "Развитие муниципальной службы в администрации города Ульяновска"</c:v>
                </c:pt>
                <c:pt idx="4">
                  <c:v>Внепрограммные мероприятия (субсидии МУП, расходы на исполнение решений судов)</c:v>
                </c:pt>
              </c:strCache>
            </c:strRef>
          </c:cat>
          <c:val>
            <c:numRef>
              <c:f>расходы!$D$5:$D$9</c:f>
              <c:numCache>
                <c:formatCode>0.00</c:formatCode>
                <c:ptCount val="5"/>
                <c:pt idx="0">
                  <c:v>35.270697191327308</c:v>
                </c:pt>
                <c:pt idx="1">
                  <c:v>3.2565889124507725</c:v>
                </c:pt>
                <c:pt idx="2">
                  <c:v>1.5543630357323177</c:v>
                </c:pt>
                <c:pt idx="3">
                  <c:v>1.5868207325341527E-2</c:v>
                </c:pt>
                <c:pt idx="4">
                  <c:v>59.90248265316427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379-4EF4-95F1-9E22953570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>
              <a:latin typeface="PT Astra Serif" panose="020A0603040505020204" pitchFamily="18" charset="-52"/>
              <a:ea typeface="PT Astra Serif" panose="020A0603040505020204" pitchFamily="18" charset="-52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Неналоговые 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193 438,5 тыс.руб</a:t>
          </a:r>
          <a:r>
            <a:rPr kumimoji="0" lang="ru-RU" sz="1500" b="1" i="0" u="none" strike="noStrike" cap="none" normalizeH="0" baseline="0" dirty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277 265,4 тыс.руб.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2" custScaleX="363273" custScaleY="474791" custLinFactX="90745" custLinFactY="-139852" custLinFactNeighborX="100000" custLinFactNeighborY="-200000">
        <dgm:presLayoutVars>
          <dgm:chPref val="3"/>
        </dgm:presLayoutVars>
      </dgm:prSet>
      <dgm:spPr>
        <a:prstGeom prst="roundRect">
          <a:avLst/>
        </a:prstGeom>
      </dgm:spPr>
    </dgm:pt>
    <dgm:pt modelId="{8E79C9C7-A4D0-47C2-AE50-367BAF0D053F}" type="pres">
      <dgm:prSet presAssocID="{814D4CAD-5CF5-42B1-A738-D74DFEA5FFB4}" presName="rootConnector1" presStyleLbl="node1" presStyleIdx="0" presStyleCnt="0"/>
      <dgm:spPr/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2" custScaleX="363273" custScaleY="485287" custLinFactX="-100000" custLinFactY="200000" custLinFactNeighborX="-100209" custLinFactNeighborY="203552">
        <dgm:presLayoutVars>
          <dgm:chPref val="3"/>
        </dgm:presLayoutVars>
      </dgm:prSet>
      <dgm:spPr>
        <a:prstGeom prst="roundRect">
          <a:avLst/>
        </a:prstGeom>
      </dgm:spPr>
    </dgm:pt>
    <dgm:pt modelId="{DB62BBAB-7AA4-4246-8804-8C6CCC8DDB58}" type="pres">
      <dgm:prSet presAssocID="{D7F3CA62-3240-4386-9FE9-4B857EA25710}" presName="rootConnector1" presStyleLbl="node1" presStyleIdx="0" presStyleCnt="0"/>
      <dgm:spPr/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</dgm:ptLst>
  <dgm:cxnLst>
    <dgm:cxn modelId="{6CE5670A-9B7E-4CD4-B10D-EB8E262EE8A1}" type="presOf" srcId="{814D4CAD-5CF5-42B1-A738-D74DFEA5FFB4}" destId="{F3BF6CAD-12EC-45BA-B25E-DEA28EBDEA7A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6B64571B-A7C3-433A-81E4-56EF1F9FFB30}" type="presOf" srcId="{FB3DF14D-5245-4592-A8EF-4D1E28FD8778}" destId="{A4EFF082-E379-4340-BDC0-C0275355A235}" srcOrd="0" destOrd="0" presId="urn:microsoft.com/office/officeart/2005/8/layout/orgChart1"/>
    <dgm:cxn modelId="{10AF9720-F0D7-474F-A60B-E948D7326897}" type="presOf" srcId="{D7F3CA62-3240-4386-9FE9-4B857EA25710}" destId="{B3E35377-3712-4A1B-A884-B60A584EA619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4B50B092-07B7-45A5-8D0A-DF2AA23AAAB3}" type="presOf" srcId="{814D4CAD-5CF5-42B1-A738-D74DFEA5FFB4}" destId="{8E79C9C7-A4D0-47C2-AE50-367BAF0D053F}" srcOrd="1" destOrd="0" presId="urn:microsoft.com/office/officeart/2005/8/layout/orgChart1"/>
    <dgm:cxn modelId="{FE7F2DDF-CE1D-4A08-8649-D65310DE05B9}" type="presOf" srcId="{D7F3CA62-3240-4386-9FE9-4B857EA25710}" destId="{DB62BBAB-7AA4-4246-8804-8C6CCC8DDB58}" srcOrd="1" destOrd="0" presId="urn:microsoft.com/office/officeart/2005/8/layout/orgChart1"/>
    <dgm:cxn modelId="{EBEA22C1-A4AD-4E14-A6F1-DD5ADA36C99F}" type="presParOf" srcId="{A4EFF082-E379-4340-BDC0-C0275355A235}" destId="{F2B801B7-2AF2-498C-8CCD-32CF3F482356}" srcOrd="0" destOrd="0" presId="urn:microsoft.com/office/officeart/2005/8/layout/orgChart1"/>
    <dgm:cxn modelId="{793B2FF3-DA83-46EC-A136-C357569881AD}" type="presParOf" srcId="{F2B801B7-2AF2-498C-8CCD-32CF3F482356}" destId="{A8AFE020-9282-4C1E-8C8E-1FA5E11016EE}" srcOrd="0" destOrd="0" presId="urn:microsoft.com/office/officeart/2005/8/layout/orgChart1"/>
    <dgm:cxn modelId="{D50EAAE1-04A3-4E62-80C2-134A4928B6AF}" type="presParOf" srcId="{A8AFE020-9282-4C1E-8C8E-1FA5E11016EE}" destId="{F3BF6CAD-12EC-45BA-B25E-DEA28EBDEA7A}" srcOrd="0" destOrd="0" presId="urn:microsoft.com/office/officeart/2005/8/layout/orgChart1"/>
    <dgm:cxn modelId="{649F60A0-5DD7-43ED-8523-D9DAE8CBE78E}" type="presParOf" srcId="{A8AFE020-9282-4C1E-8C8E-1FA5E11016EE}" destId="{8E79C9C7-A4D0-47C2-AE50-367BAF0D053F}" srcOrd="1" destOrd="0" presId="urn:microsoft.com/office/officeart/2005/8/layout/orgChart1"/>
    <dgm:cxn modelId="{9D73AB2D-1FA9-4E08-AC7B-400FB99E9396}" type="presParOf" srcId="{F2B801B7-2AF2-498C-8CCD-32CF3F482356}" destId="{0037A5B5-700E-409B-9966-687C7D60823C}" srcOrd="1" destOrd="0" presId="urn:microsoft.com/office/officeart/2005/8/layout/orgChart1"/>
    <dgm:cxn modelId="{3F1D891E-BDAA-4F1D-A5D5-D09F4551DC3A}" type="presParOf" srcId="{F2B801B7-2AF2-498C-8CCD-32CF3F482356}" destId="{5875A817-D721-4C08-B9AF-A2DB43FF7128}" srcOrd="2" destOrd="0" presId="urn:microsoft.com/office/officeart/2005/8/layout/orgChart1"/>
    <dgm:cxn modelId="{FF5D2B72-1770-4989-A222-AAC538830EE7}" type="presParOf" srcId="{A4EFF082-E379-4340-BDC0-C0275355A235}" destId="{748E5DD2-337E-44E3-9C33-36949CFCEC3A}" srcOrd="1" destOrd="0" presId="urn:microsoft.com/office/officeart/2005/8/layout/orgChart1"/>
    <dgm:cxn modelId="{E1B54EFD-2530-4F07-B475-8FD3C3977A12}" type="presParOf" srcId="{748E5DD2-337E-44E3-9C33-36949CFCEC3A}" destId="{7F5359DC-CE19-4313-A273-A9F71B41186B}" srcOrd="0" destOrd="0" presId="urn:microsoft.com/office/officeart/2005/8/layout/orgChart1"/>
    <dgm:cxn modelId="{4FCA758B-255F-44BE-AE1A-24BF7A8AF1F9}" type="presParOf" srcId="{7F5359DC-CE19-4313-A273-A9F71B41186B}" destId="{B3E35377-3712-4A1B-A884-B60A584EA619}" srcOrd="0" destOrd="0" presId="urn:microsoft.com/office/officeart/2005/8/layout/orgChart1"/>
    <dgm:cxn modelId="{E28C7F69-39FA-415E-871C-32BA4F1DED80}" type="presParOf" srcId="{7F5359DC-CE19-4313-A273-A9F71B41186B}" destId="{DB62BBAB-7AA4-4246-8804-8C6CCC8DDB58}" srcOrd="1" destOrd="0" presId="urn:microsoft.com/office/officeart/2005/8/layout/orgChart1"/>
    <dgm:cxn modelId="{6C63BA3B-18E1-4DB0-A1DD-E5E5EED5323C}" type="presParOf" srcId="{748E5DD2-337E-44E3-9C33-36949CFCEC3A}" destId="{F240C4D5-1951-4407-941B-2C97F6898EFF}" srcOrd="1" destOrd="0" presId="urn:microsoft.com/office/officeart/2005/8/layout/orgChart1"/>
    <dgm:cxn modelId="{B0A6909C-9EA6-45FA-B6B0-778763C25C6E}" type="presParOf" srcId="{748E5DD2-337E-44E3-9C33-36949CFCEC3A}" destId="{4D93DF5E-526B-4717-9183-93B2050740B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983595" y="1178793"/>
          <a:ext cx="1870400" cy="12222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ru-RU" sz="1500" b="1" i="0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Неналоговые доходы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193 438,5 тыс.руб</a:t>
          </a:r>
          <a:r>
            <a:rPr kumimoji="0" lang="ru-RU" sz="1500" b="1" i="0" u="none" strike="noStrike" kern="1200" cap="none" normalizeH="0" baseline="0" dirty="0">
              <a:ln/>
              <a:effectLst/>
              <a:latin typeface="Arial Narrow" panose="020B0606020202030204" pitchFamily="34" charset="0"/>
            </a:rPr>
            <a:t>.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</dsp:txBody>
      <dsp:txXfrm>
        <a:off x="1043262" y="1238460"/>
        <a:ext cx="1751066" cy="1102955"/>
      </dsp:txXfrm>
    </dsp:sp>
    <dsp:sp modelId="{B3E35377-3712-4A1B-A884-B60A584EA619}">
      <dsp:nvSpPr>
        <dsp:cNvPr id="0" name=""/>
        <dsp:cNvSpPr/>
      </dsp:nvSpPr>
      <dsp:spPr>
        <a:xfrm>
          <a:off x="949196" y="3092592"/>
          <a:ext cx="1870400" cy="1249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Расходы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PT Astra Serif" pitchFamily="18" charset="-52"/>
              <a:ea typeface="PT Astra Serif" pitchFamily="18" charset="-52"/>
            </a:rPr>
            <a:t>277 265,4 тыс.руб.</a:t>
          </a:r>
        </a:p>
      </dsp:txBody>
      <dsp:txXfrm>
        <a:off x="1010182" y="3153578"/>
        <a:ext cx="1748428" cy="112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791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1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D4950-9AD4-4944-A5F3-721DE2FB3A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/>
              <a:t>17.11.2023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hart" Target="../charts/chart2.xm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75073" y="2060848"/>
            <a:ext cx="8105802" cy="30243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ИНФОРМАЦИЯ ДЛЯ ГРАЖДАН </a:t>
            </a:r>
          </a:p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 проекту бюджета </a:t>
            </a:r>
          </a:p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«город Ульяновск» </a:t>
            </a:r>
          </a:p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на 2024 год и на плановый период </a:t>
            </a:r>
          </a:p>
          <a:p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2025 и 2026 годов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71954" y="249352"/>
            <a:ext cx="8453074" cy="997958"/>
            <a:chOff x="10073" y="298318"/>
            <a:chExt cx="8015731" cy="804418"/>
          </a:xfrm>
          <a:solidFill>
            <a:srgbClr val="CCE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073" y="298318"/>
              <a:ext cx="8015731" cy="804418"/>
            </a:xfrm>
            <a:prstGeom prst="roundRect">
              <a:avLst/>
            </a:prstGeom>
            <a:grpFill/>
            <a:ln w="0" cap="sq">
              <a:solidFill>
                <a:srgbClr val="C00000"/>
              </a:solidFill>
              <a:miter lim="800000"/>
            </a:ln>
            <a:sp3d prstMaterial="dkEdge">
              <a:bevelT w="120650" h="88900"/>
              <a:bevelB w="88900" h="3175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130209" y="327303"/>
              <a:ext cx="7822992" cy="725882"/>
            </a:xfrm>
            <a:prstGeom prst="rect">
              <a:avLst/>
            </a:prstGeom>
            <a:grpFill/>
            <a:ln w="0" cap="sq">
              <a:miter lim="800000"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5" y="314912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02115" y="340304"/>
            <a:ext cx="5112568" cy="994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Управление 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муниципальной собственностью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администрации города Ульяновска</a:t>
            </a: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FF2E8-AAC8-FC4A-BD91-D980825D9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2980" b="7732"/>
          <a:stretch/>
        </p:blipFill>
        <p:spPr>
          <a:xfrm>
            <a:off x="6614683" y="312713"/>
            <a:ext cx="2129139" cy="845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1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169022" y="3773774"/>
            <a:ext cx="4735575" cy="1711911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3576" y="3953660"/>
            <a:ext cx="3380244" cy="1455374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92467" y="2724742"/>
            <a:ext cx="4636436" cy="9432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470" y="2733939"/>
            <a:ext cx="3380245" cy="10497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126" y="114440"/>
            <a:ext cx="8424936" cy="99412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РАЗВИТИЕ МАЛОГО И СРЕДНЕГО ПРЕДПРИНИМАТЕЛЬСТВА В МУНИЦИПАЛЬНОМ ОБРАЗОВАНИИ «ГОРОД УЛЬЯНОВСК»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125" y="1054828"/>
            <a:ext cx="8062338" cy="9432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49648" y="2787272"/>
            <a:ext cx="4519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Предоставление субсидий субъектам малого и среднего предпринимательства: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2024 - 2026 годы 10,2 млн.руб.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125" y="1125415"/>
            <a:ext cx="817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Финансирование МП «Развитие малого и среднего предпринимательства 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в муниципальном образовании  «город Ульяновск»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2024 – 2026 годы 27,1 млн.руб. </a:t>
            </a:r>
          </a:p>
        </p:txBody>
      </p:sp>
      <p:pic>
        <p:nvPicPr>
          <p:cNvPr id="10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00079" y="3906826"/>
            <a:ext cx="4735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Предоставление субсидий АНО «Ульяновский центр развития предпринимательства» на безвозмездное оказание консультационных услуг субъектам МСП, а также физическим лицам, планирующим создание собственного бизнеса: 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   2024 - 2026 годы 13,9 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475" y="2836263"/>
            <a:ext cx="316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Финансовая</a:t>
            </a:r>
            <a:r>
              <a:rPr lang="ru-RU" sz="1600" dirty="0"/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поддержка</a:t>
            </a:r>
            <a:r>
              <a:rPr lang="ru-RU" sz="1600" dirty="0"/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субъектов</a:t>
            </a:r>
            <a:r>
              <a:rPr lang="ru-RU" sz="1600" dirty="0"/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малого и среднего предпринимательства</a:t>
            </a:r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2157594"/>
            <a:ext cx="6298286" cy="434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Приоритетные направления расходов Программы</a:t>
            </a:r>
            <a: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475" y="4164992"/>
            <a:ext cx="31366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Информационная поддержка</a:t>
            </a:r>
            <a:r>
              <a:rPr lang="ru-RU" sz="1600" dirty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субъектов</a:t>
            </a:r>
            <a:r>
              <a:rPr lang="ru-RU" sz="1600" dirty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МСП, а также физических лиц, планирующих создание бизнеса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697379" y="3251761"/>
            <a:ext cx="502701" cy="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03772" y="4679944"/>
            <a:ext cx="502701" cy="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76520711-B6AD-4C5C-0F45-35075D8A81E5}"/>
              </a:ext>
            </a:extLst>
          </p:cNvPr>
          <p:cNvSpPr/>
          <p:nvPr/>
        </p:nvSpPr>
        <p:spPr>
          <a:xfrm>
            <a:off x="4192467" y="5588160"/>
            <a:ext cx="4693617" cy="10605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:a16="http://schemas.microsoft.com/office/drawing/2014/main" id="{8BEE3C81-664D-8AFB-B7D2-C0CBE1BD00BB}"/>
              </a:ext>
            </a:extLst>
          </p:cNvPr>
          <p:cNvSpPr/>
          <p:nvPr/>
        </p:nvSpPr>
        <p:spPr>
          <a:xfrm>
            <a:off x="296590" y="5641876"/>
            <a:ext cx="3380245" cy="853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E48E253-5FF2-5A2B-CA59-08C19BC31E91}"/>
              </a:ext>
            </a:extLst>
          </p:cNvPr>
          <p:cNvCxnSpPr>
            <a:cxnSpLocks/>
          </p:cNvCxnSpPr>
          <p:nvPr/>
        </p:nvCxnSpPr>
        <p:spPr>
          <a:xfrm>
            <a:off x="3689766" y="6068600"/>
            <a:ext cx="502701" cy="0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537BE4-57D3-6FE4-9298-C140C6834D60}"/>
              </a:ext>
            </a:extLst>
          </p:cNvPr>
          <p:cNvSpPr/>
          <p:nvPr/>
        </p:nvSpPr>
        <p:spPr>
          <a:xfrm>
            <a:off x="343859" y="5716285"/>
            <a:ext cx="3168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Имущественная</a:t>
            </a:r>
            <a:r>
              <a:rPr lang="ru-RU" sz="1600" dirty="0"/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поддержка</a:t>
            </a:r>
            <a:r>
              <a:rPr lang="ru-RU" sz="1600" dirty="0"/>
              <a:t> 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в сфере предпринимательства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5F801E-9BE9-1930-AE6E-25571FAD6C25}"/>
              </a:ext>
            </a:extLst>
          </p:cNvPr>
          <p:cNvSpPr/>
          <p:nvPr/>
        </p:nvSpPr>
        <p:spPr>
          <a:xfrm>
            <a:off x="4366931" y="5716285"/>
            <a:ext cx="4519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Замена устаревших площадок для реализации продукции собственного производства: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2024 - 2026 годы 3,0 млн.руб. </a:t>
            </a:r>
          </a:p>
        </p:txBody>
      </p:sp>
    </p:spTree>
    <p:extLst>
      <p:ext uri="{BB962C8B-B14F-4D97-AF65-F5344CB8AC3E}">
        <p14:creationId xmlns:p14="http://schemas.microsoft.com/office/powerpoint/2010/main" val="145406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558" y="114440"/>
            <a:ext cx="8424936" cy="99412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РАЗВИТИЕ МАЛОГО И СРЕДНЕГО ПРЕДПРИНИМАТЕЛЬСТВА </a:t>
            </a:r>
            <a:b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В МУНИЦИПАЛЬНОМ ОБРАЗОВАНИИ «ГОРОД УЛЬЯНОВСК»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/>
          </a:p>
        </p:txBody>
      </p:sp>
      <p:pic>
        <p:nvPicPr>
          <p:cNvPr id="10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047842" y="1971486"/>
            <a:ext cx="2875231" cy="1195718"/>
            <a:chOff x="863148" y="2376262"/>
            <a:chExt cx="4681467" cy="938399"/>
          </a:xfrm>
          <a:scene3d>
            <a:camera prst="orthographicFront"/>
            <a:lightRig rig="chilly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63148" y="2376262"/>
              <a:ext cx="4681467" cy="938399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908957" y="2422071"/>
              <a:ext cx="4589849" cy="846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6245" y="2105459"/>
            <a:ext cx="2669359" cy="772531"/>
            <a:chOff x="232844" y="92222"/>
            <a:chExt cx="4021110" cy="666729"/>
          </a:xfrm>
          <a:scene3d>
            <a:camera prst="orthographicFront"/>
            <a:lightRig rig="chilly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2844" y="92222"/>
              <a:ext cx="4021110" cy="666729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243798" y="92222"/>
              <a:ext cx="3955430" cy="5975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3233779" y="2124391"/>
            <a:ext cx="2794290" cy="757525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701" tIns="0" rIns="146701" bIns="0" numCol="1" spcCol="1270" anchor="ctr" anchorCtr="0">
            <a:noAutofit/>
          </a:bodyPr>
          <a:lstStyle/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accent1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Субсидии на обновление 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accent1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основных средст</a:t>
            </a:r>
            <a:r>
              <a:rPr lang="ru-RU" sz="1600" b="1" kern="1200" dirty="0">
                <a:solidFill>
                  <a:schemeClr val="accent4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в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646935" y="1196752"/>
            <a:ext cx="3816424" cy="573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Виды субсидий бизнесу: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0816" y="2130261"/>
            <a:ext cx="2969190" cy="86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Субсидии на приобретение 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оборудования для начала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 предпринимательской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 деятельности</a:t>
            </a:r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816AC4F3-E902-4BC3-DC2B-E11F946EC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19715"/>
          <a:stretch/>
        </p:blipFill>
        <p:spPr bwMode="auto">
          <a:xfrm>
            <a:off x="97359" y="3167204"/>
            <a:ext cx="2781425" cy="1608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7C26273C-85CB-F38E-0C01-7F90B0D6A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12037"/>
          <a:stretch/>
        </p:blipFill>
        <p:spPr bwMode="auto">
          <a:xfrm>
            <a:off x="733636" y="4852390"/>
            <a:ext cx="2472243" cy="1731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G:\USERS\Бритовская В.В\субсидии\2023\начинающим\ИП Тингусов\фото\IMG_6972.jpg">
            <a:extLst>
              <a:ext uri="{FF2B5EF4-FFF2-40B4-BE49-F238E27FC236}">
                <a16:creationId xmlns:a16="http://schemas.microsoft.com/office/drawing/2014/main" id="{85FA54FB-2F99-714C-6E10-1F0D868B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13" y="3791919"/>
            <a:ext cx="2622478" cy="1966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C5773A-3C3F-105F-BF1A-8E2996765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144" y="2858021"/>
            <a:ext cx="1668056" cy="2033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G:\USERS\Бритовская В.В\субсидии\2023\ОС\ООО Талисман\фото\a23835bf-de27-4b08-913c-c7e8c1e5ebb1.JPG">
            <a:extLst>
              <a:ext uri="{FF2B5EF4-FFF2-40B4-BE49-F238E27FC236}">
                <a16:creationId xmlns:a16="http://schemas.microsoft.com/office/drawing/2014/main" id="{0E6EEC24-EC8F-F59B-9E8B-FB6676FD9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5881" b="13574"/>
          <a:stretch/>
        </p:blipFill>
        <p:spPr bwMode="auto">
          <a:xfrm>
            <a:off x="3179970" y="3119925"/>
            <a:ext cx="1613088" cy="2164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:\USERS\Бритовская В.В\субсидии\2023\ОС\ИП Семикина\фото\IMG_6964.jpg">
            <a:extLst>
              <a:ext uri="{FF2B5EF4-FFF2-40B4-BE49-F238E27FC236}">
                <a16:creationId xmlns:a16="http://schemas.microsoft.com/office/drawing/2014/main" id="{0B8B9356-8EFE-17F0-542C-DB9A998A8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18947" b="15672"/>
          <a:stretch/>
        </p:blipFill>
        <p:spPr bwMode="auto">
          <a:xfrm>
            <a:off x="4269881" y="4891902"/>
            <a:ext cx="1852110" cy="1851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DA300D-F0F8-D891-9751-017599085CB1}"/>
              </a:ext>
            </a:extLst>
          </p:cNvPr>
          <p:cNvGrpSpPr/>
          <p:nvPr/>
        </p:nvGrpSpPr>
        <p:grpSpPr>
          <a:xfrm>
            <a:off x="93239" y="1971486"/>
            <a:ext cx="3112640" cy="1042258"/>
            <a:chOff x="863148" y="2376262"/>
            <a:chExt cx="4681467" cy="938399"/>
          </a:xfrm>
          <a:scene3d>
            <a:camera prst="orthographicFront"/>
            <a:lightRig rig="chilly" dir="t"/>
          </a:scene3d>
        </p:grpSpPr>
        <p:sp>
          <p:nvSpPr>
            <p:cNvPr id="19" name="Скругленный прямоугольник 12">
              <a:extLst>
                <a:ext uri="{FF2B5EF4-FFF2-40B4-BE49-F238E27FC236}">
                  <a16:creationId xmlns:a16="http://schemas.microsoft.com/office/drawing/2014/main" id="{8208579D-A0D3-0F5A-E56F-1E13621C2EE4}"/>
                </a:ext>
              </a:extLst>
            </p:cNvPr>
            <p:cNvSpPr/>
            <p:nvPr/>
          </p:nvSpPr>
          <p:spPr>
            <a:xfrm>
              <a:off x="863148" y="2376262"/>
              <a:ext cx="4681467" cy="938399"/>
            </a:xfrm>
            <a:prstGeom prst="roundRect">
              <a:avLst/>
            </a:prstGeom>
            <a:solidFill>
              <a:srgbClr val="72A2DC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A8718CB3-7D32-9DCC-3D91-42C920C7BCA6}"/>
                </a:ext>
              </a:extLst>
            </p:cNvPr>
            <p:cNvSpPr/>
            <p:nvPr/>
          </p:nvSpPr>
          <p:spPr>
            <a:xfrm>
              <a:off x="908957" y="2422071"/>
              <a:ext cx="4589849" cy="846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57A212-0426-EFE5-45DF-7332B7120AF1}"/>
              </a:ext>
            </a:extLst>
          </p:cNvPr>
          <p:cNvSpPr/>
          <p:nvPr/>
        </p:nvSpPr>
        <p:spPr>
          <a:xfrm>
            <a:off x="14905" y="2102245"/>
            <a:ext cx="3138112" cy="86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Субсидии на организацию и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 проведение экскурсий и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 экскурсионных туров в городе</a:t>
            </a:r>
          </a:p>
          <a:p>
            <a:pPr lvl="0" algn="ctr" defTabSz="6223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PT Astra Serif" pitchFamily="18" charset="-52"/>
                <a:ea typeface="PT Astra Serif" pitchFamily="18" charset="-52"/>
              </a:rPr>
              <a:t> Ульяновске</a:t>
            </a:r>
          </a:p>
        </p:txBody>
      </p:sp>
    </p:spTree>
    <p:extLst>
      <p:ext uri="{BB962C8B-B14F-4D97-AF65-F5344CB8AC3E}">
        <p14:creationId xmlns:p14="http://schemas.microsoft.com/office/powerpoint/2010/main" val="368341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8532813" y="6524625"/>
            <a:ext cx="611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772556" y="187407"/>
            <a:ext cx="7682145" cy="11771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0160" tIns="10160" rIns="10160" bIns="101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endParaRPr lang="ru-RU" b="1"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>
              <a:solidFill>
                <a:srgbClr val="000000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9942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3525"/>
            <a:ext cx="850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object 6"/>
          <p:cNvSpPr>
            <a:spLocks/>
          </p:cNvSpPr>
          <p:nvPr/>
        </p:nvSpPr>
        <p:spPr bwMode="auto">
          <a:xfrm>
            <a:off x="190500" y="1279525"/>
            <a:ext cx="8712200" cy="71438"/>
          </a:xfrm>
          <a:custGeom>
            <a:avLst/>
            <a:gdLst>
              <a:gd name="T0" fmla="*/ 0 w 8713470"/>
              <a:gd name="T1" fmla="*/ 0 h 71659"/>
              <a:gd name="T2" fmla="*/ 8702870 w 8713470"/>
              <a:gd name="T3" fmla="*/ 0 h 716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13470" h="71659">
                <a:moveTo>
                  <a:pt x="0" y="0"/>
                </a:moveTo>
                <a:lnTo>
                  <a:pt x="8713025" y="0"/>
                </a:lnTo>
              </a:path>
            </a:pathLst>
          </a:custGeom>
          <a:noFill/>
          <a:ln w="381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7"/>
          <p:cNvSpPr/>
          <p:nvPr/>
        </p:nvSpPr>
        <p:spPr>
          <a:xfrm>
            <a:off x="179388" y="1327150"/>
            <a:ext cx="8713787" cy="46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9945" name="Прямоугольник 1"/>
          <p:cNvSpPr>
            <a:spLocks noChangeArrowheads="1"/>
          </p:cNvSpPr>
          <p:nvPr/>
        </p:nvSpPr>
        <p:spPr bwMode="auto">
          <a:xfrm>
            <a:off x="1279525" y="290513"/>
            <a:ext cx="7543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Информационная поддержка малого и среднего предпринимательства</a:t>
            </a:r>
          </a:p>
        </p:txBody>
      </p:sp>
      <p:sp>
        <p:nvSpPr>
          <p:cNvPr id="39946" name="Rectangle 3"/>
          <p:cNvSpPr>
            <a:spLocks noChangeArrowheads="1"/>
          </p:cNvSpPr>
          <p:nvPr/>
        </p:nvSpPr>
        <p:spPr bwMode="auto">
          <a:xfrm>
            <a:off x="323850" y="4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274" y="1556792"/>
            <a:ext cx="8898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Проведение обучающих мероприятий и консультаций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АНО «Ульяновский центр развития предпринимательства»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69378" y="6342062"/>
            <a:ext cx="2133600" cy="365125"/>
          </a:xfrm>
        </p:spPr>
        <p:txBody>
          <a:bodyPr/>
          <a:lstStyle/>
          <a:p>
            <a:pPr>
              <a:defRPr/>
            </a:pPr>
            <a:fld id="{E355CB54-C1CE-4151-BC99-AFDF32BF518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5220489"/>
            <a:ext cx="518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Консультации лиц, планирующих открыть своё дело, зарегистрированных в качестве самозанятых и индивидуальных предпринимателей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6327" y="5234664"/>
            <a:ext cx="2736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Обучающие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мероприятия для предпринимателей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6E78AA-BF2C-CA9F-CDFF-3B658238B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1331" r="13462"/>
          <a:stretch/>
        </p:blipFill>
        <p:spPr>
          <a:xfrm>
            <a:off x="176583" y="2348879"/>
            <a:ext cx="2952328" cy="2685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A051E-2028-F014-AE48-A652AEC3F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12660"/>
          <a:stretch/>
        </p:blipFill>
        <p:spPr>
          <a:xfrm>
            <a:off x="3271726" y="2397335"/>
            <a:ext cx="2306208" cy="2588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85348B-5BD9-9493-14D5-9D3DFD7C2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9" y="2348880"/>
            <a:ext cx="3315297" cy="258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29741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83668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РАЗВИТИЕ ТУРИЗМА В МУНИЦИПАЛЬНОМ ОБРАЗОВАНИИ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«ГОРОД УЛЬЯНОВСК»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1423213"/>
            <a:ext cx="7992888" cy="923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423213"/>
            <a:ext cx="792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Финансирование МП «Развитие туризма в муниципальном образовании «город Ульяновск» </a:t>
            </a:r>
            <a:r>
              <a:rPr lang="ru-RU" sz="1800" b="1" dirty="0">
                <a:latin typeface="PT Astra Serif" pitchFamily="18" charset="-52"/>
                <a:ea typeface="PT Astra Serif" pitchFamily="18" charset="-52"/>
              </a:rPr>
              <a:t>составляет на 2024 год – 4,31 </a:t>
            </a:r>
            <a:r>
              <a:rPr lang="ru-RU" sz="18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1800" b="1" dirty="0">
                <a:latin typeface="PT Astra Serif" pitchFamily="18" charset="-52"/>
                <a:ea typeface="PT Astra Serif" pitchFamily="18" charset="-52"/>
              </a:rPr>
              <a:t>.,</a:t>
            </a:r>
          </a:p>
          <a:p>
            <a:pPr algn="ctr"/>
            <a:r>
              <a:rPr lang="ru-RU" sz="1800" b="1" dirty="0">
                <a:latin typeface="PT Astra Serif" pitchFamily="18" charset="-52"/>
                <a:ea typeface="PT Astra Serif" pitchFamily="18" charset="-52"/>
              </a:rPr>
              <a:t>на 2025 год – 4,32 </a:t>
            </a:r>
            <a:r>
              <a:rPr lang="ru-RU" sz="18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1800" b="1" dirty="0">
                <a:latin typeface="PT Astra Serif" pitchFamily="18" charset="-52"/>
                <a:ea typeface="PT Astra Serif" pitchFamily="18" charset="-52"/>
              </a:rPr>
              <a:t>., на 2026 год – 4,33 </a:t>
            </a:r>
            <a:r>
              <a:rPr lang="ru-RU" sz="18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1800" b="1" dirty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700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1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/>
          <p:cNvSpPr>
            <a:spLocks/>
          </p:cNvSpPr>
          <p:nvPr/>
        </p:nvSpPr>
        <p:spPr bwMode="auto">
          <a:xfrm>
            <a:off x="190500" y="1208087"/>
            <a:ext cx="8712200" cy="71438"/>
          </a:xfrm>
          <a:custGeom>
            <a:avLst/>
            <a:gdLst>
              <a:gd name="T0" fmla="*/ 0 w 8713470"/>
              <a:gd name="T1" fmla="*/ 0 h 71659"/>
              <a:gd name="T2" fmla="*/ 8702870 w 8713470"/>
              <a:gd name="T3" fmla="*/ 0 h 716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13470" h="71659">
                <a:moveTo>
                  <a:pt x="0" y="0"/>
                </a:moveTo>
                <a:lnTo>
                  <a:pt x="8713025" y="0"/>
                </a:lnTo>
              </a:path>
            </a:pathLst>
          </a:custGeom>
          <a:noFill/>
          <a:ln w="38100">
            <a:solidFill>
              <a:srgbClr val="4F8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7"/>
          <p:cNvSpPr/>
          <p:nvPr/>
        </p:nvSpPr>
        <p:spPr>
          <a:xfrm>
            <a:off x="179388" y="1251736"/>
            <a:ext cx="8713787" cy="46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A0D534E-5A7C-6231-F2C3-BD053F59B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1" y="4623893"/>
            <a:ext cx="2893154" cy="2105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8EE0E0-5AA3-A258-C206-85FB0A96B7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9655" r="-954" b="19945"/>
          <a:stretch/>
        </p:blipFill>
        <p:spPr>
          <a:xfrm>
            <a:off x="5988763" y="2636912"/>
            <a:ext cx="288185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0F8C91-D704-24C3-4F3C-FA7B5B8DA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1" y="2636912"/>
            <a:ext cx="2443278" cy="180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A5E0503-3609-A44E-2115-52A2EE4F5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23" y="2566641"/>
            <a:ext cx="2997443" cy="1936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23A54D-6ED4-01A1-F927-A1FB3BC45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88" y="4522265"/>
            <a:ext cx="2872219" cy="212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2A334AC-F727-72D2-BDEB-2D042E26A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11667"/>
          <a:stretch/>
        </p:blipFill>
        <p:spPr>
          <a:xfrm>
            <a:off x="368634" y="4615327"/>
            <a:ext cx="2043125" cy="205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79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80186"/>
            <a:ext cx="7365504" cy="1775575"/>
          </a:xfrm>
          <a:noFill/>
        </p:spPr>
        <p:txBody>
          <a:bodyPr>
            <a:normAutofit fontScale="90000"/>
          </a:bodyPr>
          <a:lstStyle/>
          <a:p>
            <a:pPr indent="179388" algn="just"/>
            <a:r>
              <a:rPr lang="ru-RU" sz="2000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Проект бюджета муниципального образования «город Ульяновск» на 2024 год и плановый период 2025 и 2026 годов в сфере имущественных отношений, туризма и предпринимательства рассмотрен 17 ноября 2023 года на заседании Общественного совета по вопросам эффективного использования муниципального имущества и земельных ресурсов муниципального образования «город Ульяновск»</a:t>
            </a:r>
          </a:p>
        </p:txBody>
      </p:sp>
      <p:pic>
        <p:nvPicPr>
          <p:cNvPr id="7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8" y="222252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62ABF-C871-B71B-C263-63B49354F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745826" cy="37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6841" y="153641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ОСНОВНЫЕ ХАРАКТЕРИСТИКИ БЮДЖЕТА                                              Управления муниципальной собственностью администрации 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города Ульяновска на 2024 год и плановый период 2025 и 2026 годов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686835" y="1322486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1297647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251521" y="2842675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2852936"/>
            <a:ext cx="1" cy="1944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1" y="4769984"/>
            <a:ext cx="683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3597" y="1634122"/>
            <a:ext cx="19442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PT Astra Serif" pitchFamily="18" charset="-52"/>
                <a:ea typeface="PT Astra Serif" pitchFamily="18" charset="-52"/>
              </a:rPr>
              <a:t>20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PT Astra Serif" pitchFamily="18" charset="-52"/>
                <a:ea typeface="PT Astra Serif" pitchFamily="18" charset="-52"/>
              </a:rPr>
              <a:t>24 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5272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722615"/>
              </p:ext>
            </p:extLst>
          </p:nvPr>
        </p:nvGraphicFramePr>
        <p:xfrm>
          <a:off x="3203848" y="1900907"/>
          <a:ext cx="5634371" cy="36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074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052953" y="1273675"/>
            <a:ext cx="7185085" cy="5270355"/>
            <a:chOff x="970749" y="1556014"/>
            <a:chExt cx="7013806" cy="4861603"/>
          </a:xfrm>
        </p:grpSpPr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151472" y="4842052"/>
              <a:ext cx="2617776" cy="1452584"/>
            </a:xfrm>
            <a:prstGeom prst="can">
              <a:avLst>
                <a:gd name="adj" fmla="val 2247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151472" y="1593114"/>
              <a:ext cx="2620529" cy="1526416"/>
            </a:xfrm>
            <a:prstGeom prst="can">
              <a:avLst>
                <a:gd name="adj" fmla="val 1852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152479" y="3208991"/>
              <a:ext cx="2563082" cy="1610199"/>
            </a:xfrm>
            <a:prstGeom prst="can">
              <a:avLst>
                <a:gd name="adj" fmla="val 13675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272042" y="1967123"/>
              <a:ext cx="2435936" cy="99367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План по поступлению неналоговых доходов на 01.10.2023 -</a:t>
              </a:r>
            </a:p>
            <a:p>
              <a:pPr algn="ctr" eaLnBrk="1" hangingPunct="1"/>
              <a:r>
                <a:rPr lang="ru-RU" alt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158,9 </a:t>
              </a:r>
              <a:r>
                <a:rPr lang="ru-RU" altLang="ru-RU" sz="1600" b="1" dirty="0" err="1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млн.руб</a:t>
              </a:r>
              <a:r>
                <a:rPr lang="ru-RU" alt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.</a:t>
              </a:r>
              <a:endParaRPr lang="en-US" alt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70749" y="2518205"/>
              <a:ext cx="2090578" cy="891034"/>
              <a:chOff x="791237" y="2230173"/>
              <a:chExt cx="2090578" cy="891034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91238" y="2230173"/>
                <a:ext cx="2090577" cy="526432"/>
              </a:xfrm>
              <a:prstGeom prst="rect">
                <a:avLst/>
              </a:prstGeom>
              <a:solidFill>
                <a:srgbClr val="DEEAB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91237" y="2775142"/>
                <a:ext cx="2090578" cy="3460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1,0 </a:t>
                </a:r>
                <a:r>
                  <a:rPr lang="ru-RU" sz="1600" dirty="0" err="1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млн.руб</a:t>
                </a: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.</a:t>
                </a: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970750" y="1556014"/>
              <a:ext cx="2090577" cy="957042"/>
              <a:chOff x="791238" y="187862"/>
              <a:chExt cx="2090577" cy="957042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98052" y="187862"/>
                <a:ext cx="2083763" cy="543833"/>
              </a:xfrm>
              <a:prstGeom prst="rect">
                <a:avLst/>
              </a:prstGeom>
              <a:solidFill>
                <a:srgbClr val="DEEAB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dk1"/>
                    </a:solidFill>
                    <a:latin typeface="PT Astra Serif" pitchFamily="18" charset="-52"/>
                    <a:ea typeface="PT Astra Serif" pitchFamily="18" charset="-52"/>
                    <a:cs typeface="Times New Roman" panose="02020603050405020304" pitchFamily="18" charset="0"/>
                  </a:rPr>
                  <a:t>Доходы</a:t>
                </a:r>
                <a:r>
                  <a:rPr lang="ru-RU" sz="14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 </a:t>
                </a:r>
                <a:r>
                  <a:rPr lang="ru-RU" sz="1400" dirty="0">
                    <a:solidFill>
                      <a:schemeClr val="dk1"/>
                    </a:solidFill>
                    <a:latin typeface="PT Astra Serif" pitchFamily="18" charset="-52"/>
                    <a:ea typeface="PT Astra Serif" pitchFamily="18" charset="-52"/>
                    <a:cs typeface="Times New Roman" panose="02020603050405020304" pitchFamily="18" charset="0"/>
                  </a:rPr>
                  <a:t>от</a:t>
                </a:r>
                <a:r>
                  <a:rPr lang="ru-RU" sz="14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 </a:t>
                </a:r>
                <a:r>
                  <a:rPr lang="ru-RU" sz="1400" dirty="0">
                    <a:solidFill>
                      <a:schemeClr val="dk1"/>
                    </a:solidFill>
                    <a:latin typeface="PT Astra Serif" pitchFamily="18" charset="-52"/>
                    <a:ea typeface="PT Astra Serif" pitchFamily="18" charset="-52"/>
                    <a:cs typeface="Times New Roman" panose="02020603050405020304" pitchFamily="18" charset="0"/>
                  </a:rPr>
                  <a:t>продажи</a:t>
                </a:r>
                <a:r>
                  <a:rPr lang="ru-RU" sz="14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 </a:t>
                </a:r>
                <a:r>
                  <a:rPr lang="ru-RU" sz="1400" dirty="0">
                    <a:solidFill>
                      <a:schemeClr val="dk1"/>
                    </a:solidFill>
                    <a:latin typeface="PT Astra Serif" pitchFamily="18" charset="-52"/>
                    <a:ea typeface="PT Astra Serif" pitchFamily="18" charset="-52"/>
                    <a:cs typeface="Times New Roman" panose="02020603050405020304" pitchFamily="18" charset="0"/>
                  </a:rPr>
                  <a:t>имущества</a:t>
                </a: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91238" y="754006"/>
                <a:ext cx="2090577" cy="390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85,2 </a:t>
                </a:r>
                <a:r>
                  <a:rPr lang="ru-RU" sz="1600" dirty="0" err="1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млн.руб</a:t>
                </a:r>
                <a:r>
                  <a:rPr lang="ru-RU" sz="14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5862146" y="2364124"/>
              <a:ext cx="2119089" cy="901425"/>
              <a:chOff x="5682634" y="-84148"/>
              <a:chExt cx="2119089" cy="901425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5682635" y="-84148"/>
                <a:ext cx="2119088" cy="510421"/>
              </a:xfrm>
              <a:prstGeom prst="rect">
                <a:avLst/>
              </a:prstGeom>
              <a:solidFill>
                <a:srgbClr val="DEEAB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5682634" y="441401"/>
                <a:ext cx="2119088" cy="3758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1,3 </a:t>
                </a:r>
                <a:r>
                  <a:rPr lang="ru-RU" sz="1600" dirty="0" err="1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млн.руб</a:t>
                </a: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888996" y="5271898"/>
              <a:ext cx="2095559" cy="1145719"/>
              <a:chOff x="6572564" y="7469473"/>
              <a:chExt cx="2095559" cy="1374861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572564" y="7469473"/>
                <a:ext cx="2095559" cy="1001650"/>
              </a:xfrm>
              <a:prstGeom prst="rect">
                <a:avLst/>
              </a:prstGeom>
              <a:solidFill>
                <a:srgbClr val="DEEAB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dk1"/>
                    </a:solidFill>
                    <a:latin typeface="PT Astra Serif" pitchFamily="18" charset="-52"/>
                    <a:ea typeface="PT Astra Serif" pitchFamily="18" charset="-52"/>
                    <a:cs typeface="Times New Roman" panose="02020603050405020304" pitchFamily="18" charset="0"/>
                  </a:rPr>
                  <a:t>Прочие доходы (реализация выморочного имущества, продажа квартир и пр.)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572564" y="8460631"/>
                <a:ext cx="2095558" cy="3837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4,5 </a:t>
                </a:r>
                <a:r>
                  <a:rPr lang="ru-RU" sz="1600" dirty="0" err="1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млн.руб</a:t>
                </a:r>
                <a:r>
                  <a:rPr lang="ru-RU" sz="1600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  <a:cs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3096038" y="3528713"/>
              <a:ext cx="2675962" cy="103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</p:spPr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ru-RU" sz="17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Фактическое поступление неналоговых доходов по состоянию на 01.10.2023 – 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163,7 </a:t>
              </a:r>
              <a:r>
                <a:rPr lang="ru-RU" sz="1600" b="1" dirty="0" err="1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млн.руб</a:t>
              </a:r>
              <a:r>
                <a:rPr lang="ru-RU" sz="1600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. </a:t>
              </a:r>
            </a:p>
            <a:p>
              <a:pPr algn="ctr">
                <a:defRPr/>
              </a:pPr>
              <a:r>
                <a:rPr lang="ru-RU" b="1" dirty="0">
                  <a:latin typeface="PT Astra Serif" pitchFamily="18" charset="-52"/>
                  <a:ea typeface="PT Astra Serif" pitchFamily="18" charset="-5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6073101" y="1307714"/>
            <a:ext cx="2165534" cy="436759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Дивиденды ОАО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070450" y="1754535"/>
            <a:ext cx="2170836" cy="385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3,6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1054121" y="3289747"/>
            <a:ext cx="2149727" cy="624145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Доходы от сдачи в аренду муниципального имущества </a:t>
            </a: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62218" y="3913892"/>
            <a:ext cx="2141630" cy="376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32,6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r="1"/>
          <a:stretch/>
        </p:blipFill>
        <p:spPr bwMode="auto">
          <a:xfrm>
            <a:off x="9271" y="5271197"/>
            <a:ext cx="1003894" cy="124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4" y="1316163"/>
            <a:ext cx="885026" cy="8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828"/>
            <a:ext cx="1027185" cy="958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 bwMode="auto">
          <a:xfrm>
            <a:off x="1054249" y="4261324"/>
            <a:ext cx="2157568" cy="552157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Доходы от сдачи в аренду земельных участков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1051014" y="4821542"/>
            <a:ext cx="2160803" cy="352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5,8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pic>
        <p:nvPicPr>
          <p:cNvPr id="67" name="Рисунок 66" descr="Картинки по запросу муп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" y="1308485"/>
            <a:ext cx="1052947" cy="100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1089542" y="2366507"/>
            <a:ext cx="2114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Доходы от продажи земельных участков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4322" y="2200633"/>
            <a:ext cx="2045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Платежи от прибыли МУП</a:t>
            </a:r>
          </a:p>
        </p:txBody>
      </p:sp>
      <p:sp>
        <p:nvSpPr>
          <p:cNvPr id="75" name="Прямоугольник 150"/>
          <p:cNvSpPr>
            <a:spLocks noChangeArrowheads="1"/>
          </p:cNvSpPr>
          <p:nvPr/>
        </p:nvSpPr>
        <p:spPr bwMode="auto">
          <a:xfrm>
            <a:off x="3319024" y="5326887"/>
            <a:ext cx="2636043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 </a:t>
            </a:r>
            <a:r>
              <a:rPr lang="ru-RU" alt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Выполнение плана по неналоговым доходам – </a:t>
            </a:r>
          </a:p>
          <a:p>
            <a:pPr algn="ctr" eaLnBrk="1" hangingPunct="1"/>
            <a:r>
              <a:rPr lang="ru-RU" alt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103,0%</a:t>
            </a:r>
          </a:p>
        </p:txBody>
      </p:sp>
      <p:pic>
        <p:nvPicPr>
          <p:cNvPr id="76" name="Рисунок 75" descr="Картинки по запросу продажа земельных участков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2" y="2321913"/>
            <a:ext cx="1067997" cy="94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" name="Рисунок 76" descr="C:\Users\Chestnova\Desktop\Бюджет для граждан\аренда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3" y="3277702"/>
            <a:ext cx="1070188" cy="88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" name="Рисунок 78" descr="Картинки по запросу муп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63" y="2249413"/>
            <a:ext cx="854113" cy="966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Прямоугольник 36"/>
          <p:cNvSpPr/>
          <p:nvPr/>
        </p:nvSpPr>
        <p:spPr bwMode="auto">
          <a:xfrm>
            <a:off x="1040980" y="5196767"/>
            <a:ext cx="2170837" cy="1000627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Прочие доходы (от компенсации затрат бюджета, штрафы, неустойки и пр.)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040980" y="6219930"/>
            <a:ext cx="2158782" cy="346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1,9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pic>
        <p:nvPicPr>
          <p:cNvPr id="39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2" y="172897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 descr="ne kopitaln obekt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3"/>
          <a:stretch/>
        </p:blipFill>
        <p:spPr bwMode="auto">
          <a:xfrm>
            <a:off x="8238037" y="4422016"/>
            <a:ext cx="855483" cy="92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Прямоугольник 41"/>
          <p:cNvSpPr/>
          <p:nvPr/>
        </p:nvSpPr>
        <p:spPr bwMode="auto">
          <a:xfrm>
            <a:off x="6073101" y="4348841"/>
            <a:ext cx="2166204" cy="542085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Плата за размещение и эксплуатацию НТО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075449" y="4907630"/>
            <a:ext cx="2160837" cy="3777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13,5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69260" y="3944823"/>
            <a:ext cx="2158782" cy="385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14,3 </a:t>
            </a:r>
            <a:r>
              <a:rPr lang="ru-RU" sz="1600" dirty="0" err="1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63798" y="3152636"/>
            <a:ext cx="2170837" cy="785151"/>
          </a:xfrm>
          <a:prstGeom prst="rect">
            <a:avLst/>
          </a:prstGeom>
          <a:solidFill>
            <a:srgbClr val="DEEA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dk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Плата за установку и эксплуатацию рекламных конструкций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0"/>
          <a:stretch/>
        </p:blipFill>
        <p:spPr>
          <a:xfrm>
            <a:off x="8277933" y="3242346"/>
            <a:ext cx="853277" cy="109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1ED6B8-5425-4575-DCDD-501C67EB251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"/>
          <a:stretch/>
        </p:blipFill>
        <p:spPr>
          <a:xfrm>
            <a:off x="8247775" y="5407733"/>
            <a:ext cx="863561" cy="1087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F67CBD-9A8D-46B9-668F-F812BF3B5FDD}"/>
              </a:ext>
            </a:extLst>
          </p:cNvPr>
          <p:cNvSpPr/>
          <p:nvPr/>
        </p:nvSpPr>
        <p:spPr bwMode="auto">
          <a:xfrm>
            <a:off x="1187625" y="172630"/>
            <a:ext cx="7775633" cy="99848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dk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6684" y="267347"/>
            <a:ext cx="7877513" cy="732055"/>
          </a:xfrm>
        </p:spPr>
        <p:txBody>
          <a:bodyPr>
            <a:normAutofit fontScale="90000"/>
          </a:bodyPr>
          <a:lstStyle/>
          <a:p>
            <a:br>
              <a:rPr lang="ru-RU" alt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ОСНОВНЫЕ ПОКАЗАТЕЛИ ФОРМИРОВАНИЯ НЕНАЛОГОВЫХ ДОХОДОВ </a:t>
            </a:r>
            <a:br>
              <a:rPr lang="ru-RU" alt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Управления муниципальной собственностью  администрации города Ульяновска на 01.10.2023</a:t>
            </a:r>
            <a:endParaRPr lang="ru-RU" altLang="ru-RU" sz="1800" b="1" dirty="0"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6376" y="1198655"/>
            <a:ext cx="9899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тыс. руб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68825"/>
              </p:ext>
            </p:extLst>
          </p:nvPr>
        </p:nvGraphicFramePr>
        <p:xfrm>
          <a:off x="416137" y="1506432"/>
          <a:ext cx="8423732" cy="47979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6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all" baseline="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cap="all" dirty="0"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2025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2026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Доходы от продажи муниципальных объектов недвижимости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107 700,0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93 700,0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92 700,0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Доходы от сдачи в аренду муниципального имущества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35 049,2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31 640,0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28 566,6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оходы,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получаемые в виде арендной платы за земельные участки, находящиеся в собственности муниципального образования «город Ульяновск», и государственная собственность на которые не разграничена</a:t>
                      </a:r>
                      <a:endParaRPr lang="ru-RU" sz="1200" b="1" kern="1200" cap="none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6 933,8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6 852,8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6 585,6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Платежи от прибыли муниципальных унитарных предприятий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2 192,4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2 192,4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2 192,4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Дивиденды по акциям,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 находящимся в муниципальной собственности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3 300,0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Доходы от продажи земельных участков,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находящихся в муниципальной собственности</a:t>
                      </a:r>
                      <a:endParaRPr lang="ru-RU" sz="1200" b="1" kern="1200" cap="none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576,4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1 261,5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Плата за размещение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 и эксплуатацию НТО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13 729,1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13 729,1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13 729,1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Плата за установку и эксплуатацию рекламных конструкций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20 557,0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20 557,0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20 557,0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Прочие доходы (средства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 от реализации выморочного имущества, штрафы, пени и пр.)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3 400,6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6 238,5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2 836,3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193 438,5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178 171,3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169 167,0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3" y="188640"/>
            <a:ext cx="1080812" cy="10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4375" y="338761"/>
            <a:ext cx="8136905" cy="439836"/>
          </a:xfrm>
          <a:noFill/>
        </p:spPr>
        <p:txBody>
          <a:bodyPr>
            <a:normAutofit fontScale="90000"/>
          </a:bodyPr>
          <a:lstStyle/>
          <a:p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НЕНАЛОГОВЫЕ ДОХОДЫ </a:t>
            </a:r>
            <a:b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Управления муниципальной собственностью </a:t>
            </a:r>
            <a:b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администрации города Ульяновска</a:t>
            </a:r>
            <a:b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9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на 2024 год и плановый период 2025 и 2026 годов </a:t>
            </a:r>
          </a:p>
        </p:txBody>
      </p:sp>
    </p:spTree>
    <p:extLst>
      <p:ext uri="{BB962C8B-B14F-4D97-AF65-F5344CB8AC3E}">
        <p14:creationId xmlns:p14="http://schemas.microsoft.com/office/powerpoint/2010/main" val="181380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667401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727770" y="241734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СТРУКТУРА НЕНАЛОГОВЫХ ДОХОДОВ УПРАВЛЕНИЯ</a:t>
            </a:r>
            <a:br>
              <a:rPr lang="ru-RU" sz="8000" b="1" dirty="0">
                <a:latin typeface="Arial Narrow" panose="020B0606020202030204" pitchFamily="34" charset="0"/>
              </a:rPr>
            </a:br>
            <a:endParaRPr lang="ru-RU" sz="8000" b="1" dirty="0"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373216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dirty="0"/>
            </a:br>
            <a:endParaRPr lang="ru-RU" sz="4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38305" y="1246174"/>
            <a:ext cx="3940499" cy="3164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Прогноз на 2024 год – 193,4 </a:t>
            </a:r>
            <a:r>
              <a:rPr lang="ru-RU" sz="64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.</a:t>
            </a:r>
            <a:endParaRPr lang="ru-RU" sz="8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446143" y="819321"/>
            <a:ext cx="3670740" cy="3411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Прогноз на 2025 год –  178,2 </a:t>
            </a:r>
            <a:r>
              <a:rPr lang="ru-RU" sz="64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.</a:t>
            </a:r>
            <a:br>
              <a:rPr lang="ru-RU" sz="8000" b="1" dirty="0">
                <a:latin typeface="PT Astra Serif" pitchFamily="18" charset="-52"/>
                <a:ea typeface="PT Astra Serif" pitchFamily="18" charset="-52"/>
              </a:rPr>
            </a:br>
            <a:endParaRPr lang="ru-RU" sz="8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558688" y="3867398"/>
            <a:ext cx="3585311" cy="3411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Прогноз на 2026 год – 169,2 </a:t>
            </a:r>
            <a:r>
              <a:rPr lang="ru-RU" sz="64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6400" b="1" dirty="0">
                <a:latin typeface="PT Astra Serif" pitchFamily="18" charset="-52"/>
                <a:ea typeface="PT Astra Serif" pitchFamily="18" charset="-52"/>
              </a:rPr>
              <a:t>.</a:t>
            </a:r>
            <a:br>
              <a:rPr lang="ru-RU" sz="8000" b="1" dirty="0">
                <a:latin typeface="PT Astra Serif" pitchFamily="18" charset="-52"/>
                <a:ea typeface="PT Astra Serif" pitchFamily="18" charset="-52"/>
              </a:rPr>
            </a:br>
            <a:endParaRPr lang="ru-RU" sz="8000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5272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DA4DF-3D17-B391-97ED-D93CA6AAB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8" y="4171812"/>
            <a:ext cx="3585310" cy="246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A85552-31AA-4289-646B-AB1FB625A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43" y="1196752"/>
            <a:ext cx="3539885" cy="257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798757-5DCE-5CE3-7E30-9535CC2CD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" y="1852178"/>
            <a:ext cx="4448175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4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22" y="0"/>
            <a:ext cx="8229600" cy="936104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СТРУКТУРА РАСХОДОВ </a:t>
            </a:r>
            <a:b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Управления муниципальной собственностью </a:t>
            </a:r>
            <a:b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администрации города Ульяновска на 2023 год</a:t>
            </a:r>
            <a:b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endParaRPr lang="ru-RU" sz="1800" b="1" dirty="0"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488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Расходы Управления на 2023 год предусмотрены в размере 277,27 </a:t>
            </a:r>
            <a:r>
              <a:rPr lang="ru-RU" sz="1600" dirty="0" err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млн.руб</a:t>
            </a:r>
            <a:r>
              <a:rPr lang="ru-RU" sz="1600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6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378491"/>
              </p:ext>
            </p:extLst>
          </p:nvPr>
        </p:nvGraphicFramePr>
        <p:xfrm>
          <a:off x="467544" y="1844824"/>
          <a:ext cx="444625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32985"/>
              </p:ext>
            </p:extLst>
          </p:nvPr>
        </p:nvGraphicFramePr>
        <p:xfrm>
          <a:off x="233625" y="1772816"/>
          <a:ext cx="819597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751421"/>
              </p:ext>
            </p:extLst>
          </p:nvPr>
        </p:nvGraphicFramePr>
        <p:xfrm>
          <a:off x="827584" y="1607314"/>
          <a:ext cx="7588076" cy="474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84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22" y="299399"/>
            <a:ext cx="8075240" cy="657468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РАСХОДЫ 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Управления муниципальной собственностью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администрации города Ульяновска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на 2024 год и плановый период 2025 и 2026 годов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79516" y="1404953"/>
            <a:ext cx="1264484" cy="265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тыс.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93986"/>
              </p:ext>
            </p:extLst>
          </p:nvPr>
        </p:nvGraphicFramePr>
        <p:xfrm>
          <a:off x="323528" y="1988840"/>
          <a:ext cx="8496943" cy="36914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all" baseline="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cap="all" dirty="0"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2025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2026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Муниципальная программа «Совершенствование управления муниципальной собственностью муниципального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образования «город Ульяновск</a:t>
                      </a: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» (с расходами на аппарат Управления)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97 781,0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197 420,8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89 868,2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малого и среднего предпринимательства</a:t>
                      </a: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муниципального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образования «город Ульяновск»</a:t>
                      </a:r>
                      <a:endParaRPr lang="ru-RU" sz="1200" b="1" kern="1200" cap="none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9 030,0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9 030,0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9 030,0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</a:t>
                      </a: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туризма в муниципальном образовании «город Ульяновск»</a:t>
                      </a:r>
                      <a:endParaRPr lang="ru-RU" sz="1200" b="1" kern="1200" cap="none" dirty="0">
                        <a:solidFill>
                          <a:schemeClr val="dk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4 310,0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4 320,0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4 330,0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муниципальной службы в администрации города Ульяновск» (участие)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44,4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44,4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44,4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cap="none" baseline="0" dirty="0">
                          <a:solidFill>
                            <a:schemeClr val="dk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Внепрограммные мероприятия (субсидии муниципальным унитарным предприятиям, расходы на исполнение решений судов)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166 100,0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2 100,0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PT Astra Serif" pitchFamily="18" charset="-52"/>
                          <a:ea typeface="PT Astra Serif" pitchFamily="18" charset="-52"/>
                          <a:cs typeface="+mn-cs"/>
                        </a:rPr>
                        <a:t>2 100,0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058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ВСЕГО РАСХОДЫ:</a:t>
                      </a: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277 265,4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212 915,2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105 372,6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2303" y="260648"/>
            <a:ext cx="8424936" cy="839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РАСХОДЫ </a:t>
            </a:r>
          </a:p>
          <a:p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НА ПРОВЕДЕНИЕ КОМПЛЕКСНЫХ КАДАСТРОВЫХ РАБОТ НА </a:t>
            </a:r>
          </a:p>
          <a:p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ТЕРРИТОРИИ МУНИЦИПАЛЬНОГО ОБРАЗОВАНИЯ </a:t>
            </a:r>
          </a:p>
          <a:p>
            <a:r>
              <a:rPr lang="ru-RU" sz="18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«ГОРОД УЛЬЯНОВСК»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1153" y="3501008"/>
            <a:ext cx="3144743" cy="11976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" y="1303859"/>
            <a:ext cx="8496944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182" y="1375771"/>
            <a:ext cx="798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В соответствии с Федеральным законом от 24.07.2007 № 221-ФЗ «О кадастровой деятельности» с 2022 года проводятся комплексные кадастровые работы на территории муниципального образования «город Ульяновск»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7943" y="2492896"/>
            <a:ext cx="4959295" cy="3960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В соответствии с государственной программой Ульяновской области «Развитие отдельных направлений градостроительной деятельности и управление государственной собственностью Ульяновской области» запланировано финансирование: </a:t>
            </a:r>
          </a:p>
          <a:p>
            <a:pPr algn="just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 - из средств областного бюджета Ульяновской области: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 2024 году – 5 734,6 тыс.руб.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  в 2025 году – 106 150,0 тыс.руб. </a:t>
            </a:r>
          </a:p>
          <a:p>
            <a:pPr algn="just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- из средств бюджета города: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 2024 году – 500,0 тыс.руб.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 2025 году – 500,0 тыс.руб.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в 2026 году – 500,0 тыс.руб.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4" y="3118531"/>
            <a:ext cx="3834319" cy="2844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4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3F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94122"/>
          </a:xfrm>
        </p:spPr>
        <p:txBody>
          <a:bodyPr>
            <a:noAutofit/>
          </a:bodyPr>
          <a:lstStyle/>
          <a:p>
            <a:b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ПРИОБРЕТЕНИЕ ИМУЩЕСТВА В МУНИЦИПАЛЬНУЮ СОБСТВЕННОСТЬ МУНИЦИПАЛЬНОГО ОБРАЗОВАНИЯ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«ГОРОД УЛЬЯНОВСК»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размещение участковых пунктов полиции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)</a:t>
            </a:r>
            <a:br>
              <a:rPr lang="ru-RU" sz="1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999" y="2304936"/>
            <a:ext cx="2227421" cy="923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604" y="2276286"/>
            <a:ext cx="187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 2024 год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Заволжский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район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08" y="2314308"/>
            <a:ext cx="2160384" cy="9139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7580" y="2304936"/>
            <a:ext cx="2207668" cy="925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31291" y="2276286"/>
            <a:ext cx="1582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2025 год</a:t>
            </a:r>
          </a:p>
          <a:p>
            <a:pPr algn="ctr"/>
            <a:r>
              <a:rPr lang="ru-RU" b="1" dirty="0" err="1">
                <a:latin typeface="PT Astra Serif" pitchFamily="18" charset="-52"/>
                <a:ea typeface="PT Astra Serif" pitchFamily="18" charset="-52"/>
              </a:rPr>
              <a:t>Засвияжский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район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</a:t>
            </a:r>
          </a:p>
          <a:p>
            <a:pPr algn="ctr"/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90641" y="2276286"/>
            <a:ext cx="2196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2026 год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Заволжский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район 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  </a:t>
            </a:r>
          </a:p>
        </p:txBody>
      </p:sp>
      <p:pic>
        <p:nvPicPr>
          <p:cNvPr id="15" name="Picture 6" descr="ÐÐ°ÑÑÐ¸Ð½ÐºÐ¸ Ð¿Ð¾ Ð·Ð°Ð¿ÑÐ¾ÑÑ Ð³ÐµÑÐ± Ð³. Ð£Ð»ÑÑÐ½Ð¾Ð²Ñ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5" y="188640"/>
            <a:ext cx="905003" cy="8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7"/>
          <a:stretch/>
        </p:blipFill>
        <p:spPr>
          <a:xfrm>
            <a:off x="320348" y="3356231"/>
            <a:ext cx="2675844" cy="3365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>
          <a:xfrm>
            <a:off x="6274858" y="3359237"/>
            <a:ext cx="2690284" cy="3362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:\USERS\Doc\Наиболее значимые результаты\По итогам 9 месяцев 2019\ФОТО\Пункт полиции Ипподромная, 4Б\ВХОД.jpg">
            <a:extLst>
              <a:ext uri="{FF2B5EF4-FFF2-40B4-BE49-F238E27FC236}">
                <a16:creationId xmlns:a16="http://schemas.microsoft.com/office/drawing/2014/main" id="{401B56F4-640D-E671-D354-46FAAE53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92" y="3813871"/>
            <a:ext cx="3003265" cy="239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11">
            <a:extLst>
              <a:ext uri="{FF2B5EF4-FFF2-40B4-BE49-F238E27FC236}">
                <a16:creationId xmlns:a16="http://schemas.microsoft.com/office/drawing/2014/main" id="{0AF90AF1-1A89-3E62-390D-7764EA321A50}"/>
              </a:ext>
            </a:extLst>
          </p:cNvPr>
          <p:cNvSpPr/>
          <p:nvPr/>
        </p:nvSpPr>
        <p:spPr>
          <a:xfrm>
            <a:off x="591486" y="1352029"/>
            <a:ext cx="8136904" cy="7616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1939" y="1407698"/>
            <a:ext cx="79148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На приобретение помещений в бюджете города на 2024 – 2026 годы запланировано </a:t>
            </a:r>
          </a:p>
          <a:p>
            <a:pPr algn="ctr"/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финансирование в размере 4 </a:t>
            </a:r>
            <a:r>
              <a:rPr lang="ru-RU" sz="1600" b="1" dirty="0" err="1">
                <a:latin typeface="PT Astra Serif" pitchFamily="18" charset="-52"/>
                <a:ea typeface="PT Astra Serif" pitchFamily="18" charset="-52"/>
              </a:rPr>
              <a:t>млн.руб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</a:rPr>
              <a:t>. ежегодно </a:t>
            </a:r>
          </a:p>
          <a:p>
            <a:pPr algn="ctr"/>
            <a:endParaRPr lang="ru-RU" sz="600" b="1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3151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16714</TotalTime>
  <Words>1200</Words>
  <Application>Microsoft Office PowerPoint</Application>
  <PresentationFormat>Экран (4:3)</PresentationFormat>
  <Paragraphs>222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PT Astra Serif</vt:lpstr>
      <vt:lpstr>Times New Roman</vt:lpstr>
      <vt:lpstr>Тема Office</vt:lpstr>
      <vt:lpstr>Презентация PowerPoint</vt:lpstr>
      <vt:lpstr>Презентация PowerPoint</vt:lpstr>
      <vt:lpstr> ОСНОВНЫЕ ПОКАЗАТЕЛИ ФОРМИРОВАНИЯ НЕНАЛОГОВЫХ ДОХОДОВ  Управления муниципальной собственностью  администрации города Ульяновска на 01.10.2023</vt:lpstr>
      <vt:lpstr> НЕНАЛОГОВЫЕ ДОХОДЫ  Управления муниципальной собственностью  администрации города Ульяновска на 2024 год и плановый период 2025 и 2026 годов </vt:lpstr>
      <vt:lpstr>Презентация PowerPoint</vt:lpstr>
      <vt:lpstr>   СТРУКТУРА РАСХОДОВ  Управления муниципальной собственностью  администрации города Ульяновска на 2023 год </vt:lpstr>
      <vt:lpstr> РАСХОДЫ  Управления муниципальной собственностью  администрации города Ульяновска на 2024 год и плановый период 2025 и 2026 годов</vt:lpstr>
      <vt:lpstr>Презентация PowerPoint</vt:lpstr>
      <vt:lpstr> ПРИОБРЕТЕНИЕ ИМУЩЕСТВА В МУНИЦИПАЛЬНУЮ СОБСТВЕННОСТЬ МУНИЦИПАЛЬНОГО ОБРАЗОВАНИЯ  «ГОРОД УЛЬЯНОВСК»  (размещение участковых пунктов полиции) </vt:lpstr>
      <vt:lpstr>РАЗВИТИЕ МАЛОГО И СРЕДНЕГО ПРЕДПРИНИМАТЕЛЬСТВА В МУНИЦИПАЛЬНОМ ОБРАЗОВАНИИ «ГОРОД УЛЬЯНОВСК»</vt:lpstr>
      <vt:lpstr>РАЗВИТИЕ МАЛОГО И СРЕДНЕГО ПРЕДПРИНИМАТЕЛЬСТВА  В МУНИЦИПАЛЬНОМ ОБРАЗОВАНИИ «ГОРОД УЛЬЯНОВСК»</vt:lpstr>
      <vt:lpstr>Презентация PowerPoint</vt:lpstr>
      <vt:lpstr>РАЗВИТИЕ ТУРИЗМА В МУНИЦИПАЛЬНОМ ОБРАЗОВАНИИ  «ГОРОД УЛЬЯНОВСК»</vt:lpstr>
      <vt:lpstr>Проект бюджета муниципального образования «город Ульяновск» на 2024 год и плановый период 2025 и 2026 годов в сфере имущественных отношений, туризма и предпринимательства рассмотрен 17 ноября 2023 года на заседании Общественного совета по вопросам эффективного использования муниципального имущества и земельных ресурсов муниципального образования «город Ульяновск»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Klochkova</cp:lastModifiedBy>
  <cp:revision>1632</cp:revision>
  <cp:lastPrinted>2023-10-30T12:26:33Z</cp:lastPrinted>
  <dcterms:created xsi:type="dcterms:W3CDTF">2013-10-29T07:14:12Z</dcterms:created>
  <dcterms:modified xsi:type="dcterms:W3CDTF">2023-11-17T11:44:43Z</dcterms:modified>
</cp:coreProperties>
</file>